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67" r:id="rId6"/>
    <p:sldId id="268" r:id="rId7"/>
    <p:sldId id="269" r:id="rId8"/>
    <p:sldId id="273" r:id="rId9"/>
    <p:sldId id="277" r:id="rId10"/>
    <p:sldId id="278" r:id="rId11"/>
    <p:sldId id="279" r:id="rId12"/>
    <p:sldId id="280" r:id="rId13"/>
    <p:sldId id="281" r:id="rId14"/>
    <p:sldId id="283"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82" autoAdjust="0"/>
    <p:restoredTop sz="94660"/>
  </p:normalViewPr>
  <p:slideViewPr>
    <p:cSldViewPr snapToGrid="0">
      <p:cViewPr>
        <p:scale>
          <a:sx n="66" d="100"/>
          <a:sy n="66" d="100"/>
        </p:scale>
        <p:origin x="412" y="8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smtClean="0"/>
            <a:t>MySQL</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smtClean="0"/>
            <a:t>python</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t>tableau</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t>
        <a:bodyPr/>
        <a:lstStyle/>
        <a:p>
          <a:endParaRPr lang="en-US"/>
        </a:p>
      </dgm:t>
    </dgm:pt>
    <dgm:pt modelId="{AFF6CE53-2172-43E4-BC33-3C48272DDCF0}" type="pres">
      <dgm:prSet presAssocID="{193252BB-1661-4EF1-B4B4-B609E884D6B5}" presName="iconRect" presStyleLbl="node1" presStyleIdx="0" presStyleCnt="3"/>
      <dgm:spPr>
        <a:blipFill rotWithShape="1">
          <a:blip xmlns:r="http://schemas.openxmlformats.org/officeDocument/2006/relationships" r:embed="rId1"/>
          <a:stretch>
            <a:fillRect/>
          </a:stretch>
        </a:blipFill>
        <a:ln>
          <a:noFill/>
        </a:ln>
      </dgm:spPr>
      <dgm:t>
        <a:bodyPr/>
        <a:lstStyle/>
        <a:p>
          <a:endParaRPr lang="en-US"/>
        </a:p>
      </dgm: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rotWithShape="1">
          <a:blip xmlns:r="http://schemas.openxmlformats.org/officeDocument/2006/relationships" r:embed="rId2"/>
          <a:stretch>
            <a:fillRect/>
          </a:stretch>
        </a:blipFill>
        <a:ln>
          <a:noFill/>
        </a:ln>
      </dgm:spPr>
      <dgm:t>
        <a:bodyPr/>
        <a:lstStyle/>
        <a:p>
          <a:endParaRPr lang="en-US"/>
        </a:p>
      </dgm: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rotWithShape="1">
          <a:blip xmlns:r="http://schemas.openxmlformats.org/officeDocument/2006/relationships" r:embed="rId3"/>
          <a:stretch>
            <a:fillRect/>
          </a:stretch>
        </a:blipFill>
        <a:ln>
          <a:noFill/>
        </a:ln>
      </dgm:spPr>
      <dgm:t>
        <a:bodyPr/>
        <a:lstStyle/>
        <a:p>
          <a:endParaRPr lang="en-US"/>
        </a:p>
      </dgm: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1578644" y="932"/>
          <a:ext cx="1002568" cy="100256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792306" y="214594"/>
          <a:ext cx="575244" cy="575244"/>
        </a:xfrm>
        <a:prstGeom prst="rect">
          <a:avLst/>
        </a:prstGeom>
        <a:blipFill rotWithShape="1">
          <a:blip xmlns:r="http://schemas.openxmlformats.org/officeDocument/2006/relationships" r:embed="rId1"/>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1258151" y="131577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MySQL</a:t>
          </a:r>
          <a:endParaRPr lang="en-US" sz="3400" kern="1200" dirty="0"/>
        </a:p>
      </dsp:txBody>
      <dsp:txXfrm>
        <a:off x="1258151" y="1315775"/>
        <a:ext cx="1643554" cy="657421"/>
      </dsp:txXfrm>
    </dsp:sp>
    <dsp:sp modelId="{0E81F59E-BE24-4A43-8B4D-78AE486DB35A}">
      <dsp:nvSpPr>
        <dsp:cNvPr id="0" name=""/>
        <dsp:cNvSpPr/>
      </dsp:nvSpPr>
      <dsp:spPr>
        <a:xfrm>
          <a:off x="3509821" y="932"/>
          <a:ext cx="1002568" cy="100256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3723483" y="214594"/>
          <a:ext cx="575244" cy="575244"/>
        </a:xfrm>
        <a:prstGeom prst="rect">
          <a:avLst/>
        </a:prstGeom>
        <a:blipFill rotWithShape="1">
          <a:blip xmlns:r="http://schemas.openxmlformats.org/officeDocument/2006/relationships" r:embed="rId2"/>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189328" y="131577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python</a:t>
          </a:r>
          <a:endParaRPr lang="en-US" sz="3400" kern="1200" dirty="0"/>
        </a:p>
      </dsp:txBody>
      <dsp:txXfrm>
        <a:off x="3189328" y="1315775"/>
        <a:ext cx="1643554" cy="657421"/>
      </dsp:txXfrm>
    </dsp:sp>
    <dsp:sp modelId="{81253FDF-02A1-40D1-89CA-3EA7AF168FD7}">
      <dsp:nvSpPr>
        <dsp:cNvPr id="0" name=""/>
        <dsp:cNvSpPr/>
      </dsp:nvSpPr>
      <dsp:spPr>
        <a:xfrm>
          <a:off x="5440998" y="932"/>
          <a:ext cx="1002568" cy="100256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5654660" y="214594"/>
          <a:ext cx="575244" cy="575244"/>
        </a:xfrm>
        <a:prstGeom prst="rect">
          <a:avLst/>
        </a:prstGeom>
        <a:blipFill rotWithShape="1">
          <a:blip xmlns:r="http://schemas.openxmlformats.org/officeDocument/2006/relationships" r:embed="rId3"/>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5120504" y="131577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tableau</a:t>
          </a:r>
          <a:endParaRPr lang="en-US" sz="3400" kern="1200" dirty="0"/>
        </a:p>
      </dsp:txBody>
      <dsp:txXfrm>
        <a:off x="5120504" y="1315775"/>
        <a:ext cx="1643554" cy="65742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10/18/2023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10/18/2023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10/18/2023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smtClean="0">
                <a:solidFill>
                  <a:srgbClr val="FFFFFF"/>
                </a:solidFill>
              </a:rPr>
              <a:t>CAPSTONE PROJECT</a:t>
            </a:r>
            <a:br>
              <a:rPr lang="en-US" sz="3600" dirty="0" smtClean="0">
                <a:solidFill>
                  <a:srgbClr val="FFFFFF"/>
                </a:solidFill>
              </a:rPr>
            </a:br>
            <a:r>
              <a:rPr lang="en-US" sz="3600" dirty="0" smtClean="0">
                <a:solidFill>
                  <a:srgbClr val="FFFFFF"/>
                </a:solidFill>
              </a:rPr>
              <a:t>MySQL</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smtClean="0">
                <a:solidFill>
                  <a:srgbClr val="FFFFFF"/>
                </a:solidFill>
              </a:rPr>
              <a:t>ARVIND K</a:t>
            </a:r>
            <a:endParaRPr lang="en-US" sz="1800" dirty="0">
              <a:solidFill>
                <a:srgbClr val="FFFFFF"/>
              </a:solidFill>
            </a:endParaRPr>
          </a:p>
        </p:txBody>
      </p:sp>
      <p:sp>
        <p:nvSpPr>
          <p:cNvPr id="8" name="Round Diagonal Corner Rectangle 7"/>
          <p:cNvSpPr/>
          <p:nvPr/>
        </p:nvSpPr>
        <p:spPr>
          <a:xfrm>
            <a:off x="4482353" y="4596260"/>
            <a:ext cx="1002568" cy="1002568"/>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0" name="Rectangle 9"/>
          <p:cNvSpPr/>
          <p:nvPr/>
        </p:nvSpPr>
        <p:spPr>
          <a:xfrm>
            <a:off x="4696011" y="4809922"/>
            <a:ext cx="575244" cy="575244"/>
          </a:xfrm>
          <a:prstGeom prst="rect">
            <a:avLst/>
          </a:prstGeom>
          <a:blipFill rotWithShape="1">
            <a:blip r:embed="rId3"/>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6</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4335" t="16785" r="55851" b="23405"/>
          <a:stretch/>
        </p:blipFill>
        <p:spPr>
          <a:xfrm>
            <a:off x="8170333" y="1177665"/>
            <a:ext cx="2802467" cy="4758550"/>
          </a:xfrm>
        </p:spPr>
      </p:pic>
      <p:sp>
        <p:nvSpPr>
          <p:cNvPr id="5" name="Text Placeholder 3"/>
          <p:cNvSpPr txBox="1">
            <a:spLocks/>
          </p:cNvSpPr>
          <p:nvPr/>
        </p:nvSpPr>
        <p:spPr>
          <a:xfrm>
            <a:off x="1430699" y="1459635"/>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 sz="2000" dirty="0" smtClean="0">
                <a:solidFill>
                  <a:srgbClr val="333333"/>
                </a:solidFill>
              </a:rPr>
              <a:t>Region wise customer count</a:t>
            </a:r>
            <a:endParaRPr lang="en-GB" sz="2000" dirty="0"/>
          </a:p>
        </p:txBody>
      </p:sp>
      <p:sp>
        <p:nvSpPr>
          <p:cNvPr id="6" name="Text Placeholder 2"/>
          <p:cNvSpPr txBox="1">
            <a:spLocks/>
          </p:cNvSpPr>
          <p:nvPr/>
        </p:nvSpPr>
        <p:spPr>
          <a:xfrm>
            <a:off x="1398026" y="2031233"/>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7" name="Text Placeholder 3"/>
          <p:cNvSpPr txBox="1">
            <a:spLocks/>
          </p:cNvSpPr>
          <p:nvPr/>
        </p:nvSpPr>
        <p:spPr>
          <a:xfrm>
            <a:off x="1388367" y="2558432"/>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spcBef>
                <a:spcPts val="0"/>
              </a:spcBef>
              <a:spcAft>
                <a:spcPts val="1200"/>
              </a:spcAft>
            </a:pPr>
            <a:r>
              <a:rPr lang="en-US" sz="2000" dirty="0" smtClean="0">
                <a:solidFill>
                  <a:srgbClr val="666666"/>
                </a:solidFill>
              </a:rPr>
              <a:t>More than 5000 customers from England prefer this bank and hence it has </a:t>
            </a:r>
            <a:r>
              <a:rPr lang="en-US" sz="2000" dirty="0" smtClean="0">
                <a:solidFill>
                  <a:srgbClr val="666666"/>
                </a:solidFill>
              </a:rPr>
              <a:t>the </a:t>
            </a:r>
            <a:r>
              <a:rPr lang="en-US" sz="2000" dirty="0" smtClean="0">
                <a:solidFill>
                  <a:srgbClr val="666666"/>
                </a:solidFill>
              </a:rPr>
              <a:t>most </a:t>
            </a:r>
            <a:r>
              <a:rPr lang="en-US" sz="2000" dirty="0" smtClean="0">
                <a:solidFill>
                  <a:srgbClr val="666666"/>
                </a:solidFill>
              </a:rPr>
              <a:t>number of </a:t>
            </a:r>
            <a:r>
              <a:rPr lang="en-US" sz="2000" dirty="0" smtClean="0">
                <a:solidFill>
                  <a:srgbClr val="666666"/>
                </a:solidFill>
              </a:rPr>
              <a:t>customers when compared to other regions</a:t>
            </a:r>
            <a:endParaRPr lang="en-US" sz="2000" dirty="0"/>
          </a:p>
        </p:txBody>
      </p:sp>
    </p:spTree>
    <p:extLst>
      <p:ext uri="{BB962C8B-B14F-4D97-AF65-F5344CB8AC3E}">
        <p14:creationId xmlns:p14="http://schemas.microsoft.com/office/powerpoint/2010/main" val="204967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7818" t="9457" r="8112" b="11820"/>
          <a:stretch/>
        </p:blipFill>
        <p:spPr>
          <a:xfrm>
            <a:off x="1371600" y="1312773"/>
            <a:ext cx="8492067" cy="5076945"/>
          </a:xfrm>
        </p:spPr>
      </p:pic>
    </p:spTree>
    <p:extLst>
      <p:ext uri="{BB962C8B-B14F-4D97-AF65-F5344CB8AC3E}">
        <p14:creationId xmlns:p14="http://schemas.microsoft.com/office/powerpoint/2010/main" val="3511778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GB" dirty="0"/>
          </a:p>
        </p:txBody>
      </p:sp>
    </p:spTree>
    <p:extLst>
      <p:ext uri="{BB962C8B-B14F-4D97-AF65-F5344CB8AC3E}">
        <p14:creationId xmlns:p14="http://schemas.microsoft.com/office/powerpoint/2010/main" val="1488669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INTRODUCTION</a:t>
            </a:r>
            <a:endParaRPr lang="en-GB" dirty="0"/>
          </a:p>
        </p:txBody>
      </p:sp>
      <p:sp>
        <p:nvSpPr>
          <p:cNvPr id="3" name="Content Placeholder 2"/>
          <p:cNvSpPr>
            <a:spLocks noGrp="1"/>
          </p:cNvSpPr>
          <p:nvPr>
            <p:ph idx="1"/>
          </p:nvPr>
        </p:nvSpPr>
        <p:spPr>
          <a:xfrm>
            <a:off x="1371600" y="1758098"/>
            <a:ext cx="9601200" cy="3581400"/>
          </a:xfrm>
        </p:spPr>
        <p:txBody>
          <a:bodyPr/>
          <a:lstStyle/>
          <a:p>
            <a:r>
              <a:rPr lang="en-US" dirty="0" smtClean="0"/>
              <a:t>The objective of the Capstone is to demonstrate the ability to use </a:t>
            </a:r>
          </a:p>
          <a:p>
            <a:pPr lvl="1"/>
            <a:r>
              <a:rPr lang="en-US" dirty="0" smtClean="0"/>
              <a:t>MySQL</a:t>
            </a:r>
          </a:p>
          <a:p>
            <a:pPr lvl="1"/>
            <a:r>
              <a:rPr lang="en-US" dirty="0" smtClean="0"/>
              <a:t>Python</a:t>
            </a:r>
          </a:p>
          <a:p>
            <a:pPr lvl="1"/>
            <a:r>
              <a:rPr lang="en-US" dirty="0" smtClean="0"/>
              <a:t>Tableau</a:t>
            </a:r>
            <a:endParaRPr lang="en-US" dirty="0"/>
          </a:p>
          <a:p>
            <a:r>
              <a:rPr lang="en-US" dirty="0" smtClean="0"/>
              <a:t>We are provided with different business scenarios that we need to analyze </a:t>
            </a:r>
            <a:r>
              <a:rPr lang="en-US" dirty="0"/>
              <a:t>using these three </a:t>
            </a:r>
            <a:r>
              <a:rPr lang="en-US" dirty="0" smtClean="0"/>
              <a:t>technologies, explain our methodology and derive a conclusion</a:t>
            </a:r>
          </a:p>
        </p:txBody>
      </p:sp>
      <p:graphicFrame>
        <p:nvGraphicFramePr>
          <p:cNvPr id="4" name="Content Placeholder 2" descr="icon SmartArt graphic placeholder">
            <a:extLst>
              <a:ext uri="{FF2B5EF4-FFF2-40B4-BE49-F238E27FC236}">
                <a16:creationId xmlns:a16="http://schemas.microsoft.com/office/drawing/2014/main" id="{E04C5C5B-F932-40FC-AD54-EE8AB0C58221}"/>
              </a:ext>
            </a:extLst>
          </p:cNvPr>
          <p:cNvGraphicFramePr>
            <a:graphicFrameLocks/>
          </p:cNvGraphicFramePr>
          <p:nvPr>
            <p:extLst>
              <p:ext uri="{D42A27DB-BD31-4B8C-83A1-F6EECF244321}">
                <p14:modId xmlns:p14="http://schemas.microsoft.com/office/powerpoint/2010/main" val="3226090781"/>
              </p:ext>
            </p:extLst>
          </p:nvPr>
        </p:nvGraphicFramePr>
        <p:xfrm>
          <a:off x="2161094" y="4458875"/>
          <a:ext cx="8022211" cy="1974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9642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06687"/>
            <a:ext cx="9601200" cy="1485900"/>
          </a:xfrm>
        </p:spPr>
        <p:txBody>
          <a:bodyPr/>
          <a:lstStyle/>
          <a:p>
            <a:r>
              <a:rPr lang="en-US" dirty="0" smtClean="0"/>
              <a:t>DESCRIPTION OF DATASET</a:t>
            </a:r>
            <a:endParaRPr lang="en-GB" dirty="0"/>
          </a:p>
        </p:txBody>
      </p:sp>
      <p:sp>
        <p:nvSpPr>
          <p:cNvPr id="3" name="Content Placeholder 2"/>
          <p:cNvSpPr>
            <a:spLocks noGrp="1"/>
          </p:cNvSpPr>
          <p:nvPr>
            <p:ph idx="1"/>
          </p:nvPr>
        </p:nvSpPr>
        <p:spPr>
          <a:xfrm>
            <a:off x="1371600" y="1395170"/>
            <a:ext cx="9855724" cy="4958499"/>
          </a:xfrm>
        </p:spPr>
        <p:txBody>
          <a:bodyPr>
            <a:noAutofit/>
          </a:bodyPr>
          <a:lstStyle/>
          <a:p>
            <a:r>
              <a:rPr lang="en-US" dirty="0" smtClean="0"/>
              <a:t>A certain bank in North America wants to perform customer churn analysis, as the credit card business of the bank is not performing very well. Churn analysis will help the bank evaluate the customers who have stopped purchasing the credit card of the bank and figure out measures to reduce the bank’s customer loss rate</a:t>
            </a:r>
          </a:p>
          <a:p>
            <a:r>
              <a:rPr lang="en-US" dirty="0"/>
              <a:t>We use the data provided in CSV format to perform the required analysis</a:t>
            </a:r>
          </a:p>
          <a:p>
            <a:r>
              <a:rPr lang="en-US" dirty="0"/>
              <a:t>The data </a:t>
            </a:r>
            <a:r>
              <a:rPr lang="en-US" dirty="0" smtClean="0"/>
              <a:t>contains 22 columns </a:t>
            </a:r>
            <a:r>
              <a:rPr lang="en-US" dirty="0"/>
              <a:t>with data related </a:t>
            </a:r>
            <a:r>
              <a:rPr lang="en-US" dirty="0" smtClean="0"/>
              <a:t>to customer details, transaction details and attrition details</a:t>
            </a:r>
            <a:endParaRPr lang="en-GB" dirty="0"/>
          </a:p>
        </p:txBody>
      </p:sp>
    </p:spTree>
    <p:extLst>
      <p:ext uri="{BB962C8B-B14F-4D97-AF65-F5344CB8AC3E}">
        <p14:creationId xmlns:p14="http://schemas.microsoft.com/office/powerpoint/2010/main" val="1687908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DICTIONARY</a:t>
            </a:r>
            <a:endParaRPr lang="en-GB" dirty="0"/>
          </a:p>
        </p:txBody>
      </p:sp>
      <p:sp>
        <p:nvSpPr>
          <p:cNvPr id="3" name="Content Placeholder 2"/>
          <p:cNvSpPr>
            <a:spLocks noGrp="1"/>
          </p:cNvSpPr>
          <p:nvPr>
            <p:ph idx="1"/>
          </p:nvPr>
        </p:nvSpPr>
        <p:spPr>
          <a:xfrm>
            <a:off x="6562627" y="1688969"/>
            <a:ext cx="5038627" cy="4920792"/>
          </a:xfrm>
        </p:spPr>
        <p:txBody>
          <a:bodyPr>
            <a:normAutofit fontScale="70000" lnSpcReduction="20000"/>
          </a:bodyPr>
          <a:lstStyle/>
          <a:p>
            <a:r>
              <a:rPr lang="en-US" dirty="0" smtClean="0"/>
              <a:t> Region</a:t>
            </a:r>
            <a:r>
              <a:rPr lang="en-US" dirty="0"/>
              <a:t>: The region to which the account holder belongs </a:t>
            </a:r>
            <a:endParaRPr lang="en-US" dirty="0" smtClean="0"/>
          </a:p>
          <a:p>
            <a:r>
              <a:rPr lang="en-US" dirty="0" err="1" smtClean="0"/>
              <a:t>Months_on_book</a:t>
            </a:r>
            <a:r>
              <a:rPr lang="en-US" dirty="0"/>
              <a:t>: The period since the loan is purchased </a:t>
            </a:r>
            <a:endParaRPr lang="en-US" dirty="0" smtClean="0"/>
          </a:p>
          <a:p>
            <a:r>
              <a:rPr lang="en-US" dirty="0" err="1" smtClean="0"/>
              <a:t>Total_Relationship_count</a:t>
            </a:r>
            <a:r>
              <a:rPr lang="en-US" dirty="0"/>
              <a:t>: Years of relationship with the bank </a:t>
            </a:r>
            <a:endParaRPr lang="en-US" dirty="0" smtClean="0"/>
          </a:p>
          <a:p>
            <a:r>
              <a:rPr lang="en-US" dirty="0" smtClean="0"/>
              <a:t>Months_Inactive_12_mon</a:t>
            </a:r>
            <a:r>
              <a:rPr lang="en-US" dirty="0"/>
              <a:t>: Months of inactivity in the last 12 months </a:t>
            </a:r>
            <a:endParaRPr lang="en-US" dirty="0" smtClean="0"/>
          </a:p>
          <a:p>
            <a:r>
              <a:rPr lang="en-US" dirty="0" smtClean="0"/>
              <a:t>Contacts_Count_12_mon</a:t>
            </a:r>
            <a:r>
              <a:rPr lang="en-US" dirty="0"/>
              <a:t>: Contact made by bank in the last 12 months </a:t>
            </a:r>
            <a:endParaRPr lang="en-US" dirty="0" smtClean="0"/>
          </a:p>
          <a:p>
            <a:r>
              <a:rPr lang="en-US" dirty="0" err="1" smtClean="0"/>
              <a:t>Credit_Limit</a:t>
            </a:r>
            <a:r>
              <a:rPr lang="en-US" dirty="0"/>
              <a:t>: Credit limit offered by the bank on the card </a:t>
            </a:r>
            <a:endParaRPr lang="en-US" dirty="0" smtClean="0"/>
          </a:p>
          <a:p>
            <a:r>
              <a:rPr lang="en-US" dirty="0" err="1" smtClean="0"/>
              <a:t>Total_Revolving_Bal</a:t>
            </a:r>
            <a:r>
              <a:rPr lang="en-US" dirty="0"/>
              <a:t>: Balance that carries over month to month </a:t>
            </a:r>
            <a:endParaRPr lang="en-US" dirty="0" smtClean="0"/>
          </a:p>
          <a:p>
            <a:r>
              <a:rPr lang="en-US" dirty="0" err="1" smtClean="0"/>
              <a:t>Avg_Open_to_Buy</a:t>
            </a:r>
            <a:r>
              <a:rPr lang="en-US" dirty="0"/>
              <a:t>: Difference between the credit limit assigned to a card holder and the present balance on the account </a:t>
            </a:r>
            <a:endParaRPr lang="en-US" dirty="0" smtClean="0"/>
          </a:p>
          <a:p>
            <a:r>
              <a:rPr lang="en-US" dirty="0" err="1" smtClean="0"/>
              <a:t>Total_Trans_Amt</a:t>
            </a:r>
            <a:r>
              <a:rPr lang="en-US" dirty="0"/>
              <a:t>: The total amount transacted by the customer </a:t>
            </a:r>
            <a:endParaRPr lang="en-US" dirty="0" smtClean="0"/>
          </a:p>
          <a:p>
            <a:r>
              <a:rPr lang="en-US" dirty="0" err="1" smtClean="0"/>
              <a:t>Total_Trans_Ct</a:t>
            </a:r>
            <a:r>
              <a:rPr lang="en-US" dirty="0"/>
              <a:t>: The total number of transactions by the card holder(Last 12 months). </a:t>
            </a:r>
            <a:endParaRPr lang="en-US" dirty="0" smtClean="0"/>
          </a:p>
          <a:p>
            <a:r>
              <a:rPr lang="en-US" dirty="0" err="1" smtClean="0"/>
              <a:t>Average_Utilzation_Ratio</a:t>
            </a:r>
            <a:r>
              <a:rPr lang="en-US" dirty="0"/>
              <a:t>: Utilization of card and calculated average</a:t>
            </a:r>
            <a:endParaRPr lang="en-GB" dirty="0"/>
          </a:p>
        </p:txBody>
      </p:sp>
      <p:sp>
        <p:nvSpPr>
          <p:cNvPr id="4" name="Content Placeholder 2"/>
          <p:cNvSpPr txBox="1">
            <a:spLocks/>
          </p:cNvSpPr>
          <p:nvPr/>
        </p:nvSpPr>
        <p:spPr>
          <a:xfrm>
            <a:off x="1524000" y="1688969"/>
            <a:ext cx="5038627" cy="4920792"/>
          </a:xfrm>
          <a:prstGeom prst="rect">
            <a:avLst/>
          </a:prstGeom>
        </p:spPr>
        <p:txBody>
          <a:bodyPr vert="horz" lIns="91440" tIns="45720" rIns="91440" bIns="45720" rtlCol="0">
            <a:normAutofit fontScale="6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CLIENTNUM: Client number. Unique identifier for the customer holding the account. </a:t>
            </a:r>
          </a:p>
          <a:p>
            <a:r>
              <a:rPr lang="en-US" dirty="0" err="1" smtClean="0"/>
              <a:t>Attrition_Flag</a:t>
            </a:r>
            <a:r>
              <a:rPr lang="en-US" dirty="0" smtClean="0"/>
              <a:t>: Internal event (customer activity) variable. If the account is closed, then it is 1, otherwise it is 0. </a:t>
            </a:r>
          </a:p>
          <a:p>
            <a:r>
              <a:rPr lang="en-US" dirty="0" err="1" smtClean="0"/>
              <a:t>Customer_Age</a:t>
            </a:r>
            <a:r>
              <a:rPr lang="en-US" dirty="0" smtClean="0"/>
              <a:t>: Demographic variable - Customer's age in years </a:t>
            </a:r>
          </a:p>
          <a:p>
            <a:r>
              <a:rPr lang="en-US" dirty="0" smtClean="0"/>
              <a:t>Gender: Demographic variable - M=Male, F=Female </a:t>
            </a:r>
          </a:p>
          <a:p>
            <a:r>
              <a:rPr lang="en-US" dirty="0" err="1" smtClean="0"/>
              <a:t>Dependent_count</a:t>
            </a:r>
            <a:r>
              <a:rPr lang="en-US" dirty="0" smtClean="0"/>
              <a:t>: Demographic variable - Number of dependents </a:t>
            </a:r>
          </a:p>
          <a:p>
            <a:r>
              <a:rPr lang="en-US" dirty="0" err="1" smtClean="0"/>
              <a:t>Education_Level</a:t>
            </a:r>
            <a:r>
              <a:rPr lang="en-US" dirty="0" smtClean="0"/>
              <a:t>: Demographic variable - Educational qualification of the account holder (example: high school, college graduate, etc.) </a:t>
            </a:r>
          </a:p>
          <a:p>
            <a:r>
              <a:rPr lang="en-US" dirty="0" err="1" smtClean="0"/>
              <a:t>Marital_Status</a:t>
            </a:r>
            <a:r>
              <a:rPr lang="en-US" dirty="0" smtClean="0"/>
              <a:t>: Demographic variable - Married, Single, Divorced, Unknown </a:t>
            </a:r>
          </a:p>
          <a:p>
            <a:r>
              <a:rPr lang="en-US" dirty="0" err="1" smtClean="0"/>
              <a:t>Income_Category</a:t>
            </a:r>
            <a:r>
              <a:rPr lang="en-US" dirty="0" smtClean="0"/>
              <a:t>: Demographic variable - Annual income category of the account holder (&lt; $40K, $40K - 60K, $60K - $80K, $80K-$120K, &gt; $120K, Unknown) </a:t>
            </a:r>
          </a:p>
          <a:p>
            <a:r>
              <a:rPr lang="en-US" dirty="0" err="1" smtClean="0"/>
              <a:t>Card_Category</a:t>
            </a:r>
            <a:r>
              <a:rPr lang="en-US" dirty="0" smtClean="0"/>
              <a:t>: Product Variable - Type of card (Blue, Silver, Gold, Platinum) </a:t>
            </a:r>
          </a:p>
          <a:p>
            <a:r>
              <a:rPr lang="en-US" dirty="0" smtClean="0"/>
              <a:t>Region: The region to which the account holder belongs</a:t>
            </a:r>
          </a:p>
          <a:p>
            <a:r>
              <a:rPr lang="en-US" dirty="0" err="1"/>
              <a:t>Card_Category</a:t>
            </a:r>
            <a:r>
              <a:rPr lang="en-US" dirty="0"/>
              <a:t>: Product Variable - Type of card (Blue, Silver, Gold, Platinum)</a:t>
            </a:r>
            <a:endParaRPr lang="en-GB" dirty="0"/>
          </a:p>
        </p:txBody>
      </p:sp>
    </p:spTree>
    <p:extLst>
      <p:ext uri="{BB962C8B-B14F-4D97-AF65-F5344CB8AC3E}">
        <p14:creationId xmlns:p14="http://schemas.microsoft.com/office/powerpoint/2010/main" val="2566807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a:t>
            </a:r>
            <a:endParaRPr lang="en-GB"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44677" t="28061" r="28938" b="30086"/>
          <a:stretch/>
        </p:blipFill>
        <p:spPr>
          <a:xfrm>
            <a:off x="7281333" y="1778000"/>
            <a:ext cx="3691467" cy="3293754"/>
          </a:xfrm>
        </p:spPr>
      </p:pic>
      <p:sp>
        <p:nvSpPr>
          <p:cNvPr id="4" name="Text Placeholder 2"/>
          <p:cNvSpPr txBox="1">
            <a:spLocks/>
          </p:cNvSpPr>
          <p:nvPr/>
        </p:nvSpPr>
        <p:spPr>
          <a:xfrm>
            <a:off x="1398026" y="2330318"/>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5" name="Text Placeholder 3"/>
          <p:cNvSpPr txBox="1">
            <a:spLocks/>
          </p:cNvSpPr>
          <p:nvPr/>
        </p:nvSpPr>
        <p:spPr>
          <a:xfrm>
            <a:off x="1388367" y="2857517"/>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spcBef>
                <a:spcPts val="0"/>
              </a:spcBef>
              <a:spcAft>
                <a:spcPts val="1200"/>
              </a:spcAft>
            </a:pPr>
            <a:r>
              <a:rPr lang="en-US" sz="2000" dirty="0" smtClean="0">
                <a:solidFill>
                  <a:srgbClr val="666666"/>
                </a:solidFill>
              </a:rPr>
              <a:t>15. 98% are </a:t>
            </a:r>
            <a:r>
              <a:rPr lang="en-US" sz="2000" dirty="0" err="1" smtClean="0">
                <a:solidFill>
                  <a:srgbClr val="666666"/>
                </a:solidFill>
              </a:rPr>
              <a:t>attrited</a:t>
            </a:r>
            <a:r>
              <a:rPr lang="en-US" sz="2000" dirty="0" smtClean="0">
                <a:solidFill>
                  <a:srgbClr val="666666"/>
                </a:solidFill>
              </a:rPr>
              <a:t> from the </a:t>
            </a:r>
            <a:r>
              <a:rPr lang="en-US" sz="2000" dirty="0" smtClean="0">
                <a:solidFill>
                  <a:srgbClr val="666666"/>
                </a:solidFill>
              </a:rPr>
              <a:t>bank which makes the percentage of existing customers 84.02%</a:t>
            </a:r>
            <a:endParaRPr lang="en-US" sz="2000" dirty="0"/>
          </a:p>
        </p:txBody>
      </p:sp>
      <p:sp>
        <p:nvSpPr>
          <p:cNvPr id="7" name="Text Placeholder 3"/>
          <p:cNvSpPr txBox="1">
            <a:spLocks/>
          </p:cNvSpPr>
          <p:nvPr/>
        </p:nvSpPr>
        <p:spPr>
          <a:xfrm>
            <a:off x="1430699" y="1459635"/>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 sz="2000" dirty="0">
                <a:solidFill>
                  <a:srgbClr val="333333"/>
                </a:solidFill>
              </a:rPr>
              <a:t>Percentage of the attrited and the existing customer from the data</a:t>
            </a:r>
            <a:endParaRPr lang="en-GB" sz="2000" dirty="0"/>
          </a:p>
        </p:txBody>
      </p:sp>
    </p:spTree>
    <p:extLst>
      <p:ext uri="{BB962C8B-B14F-4D97-AF65-F5344CB8AC3E}">
        <p14:creationId xmlns:p14="http://schemas.microsoft.com/office/powerpoint/2010/main" val="31826964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9036" t="24350" r="30186" b="14184"/>
          <a:stretch/>
        </p:blipFill>
        <p:spPr>
          <a:xfrm>
            <a:off x="7590502" y="685800"/>
            <a:ext cx="3382297" cy="5628026"/>
          </a:xfrm>
        </p:spPr>
      </p:pic>
      <p:sp>
        <p:nvSpPr>
          <p:cNvPr id="5" name="Text Placeholder 3"/>
          <p:cNvSpPr txBox="1">
            <a:spLocks/>
          </p:cNvSpPr>
          <p:nvPr/>
        </p:nvSpPr>
        <p:spPr>
          <a:xfrm>
            <a:off x="1430699" y="1459635"/>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 sz="2000" dirty="0">
                <a:solidFill>
                  <a:srgbClr val="333333"/>
                </a:solidFill>
              </a:rPr>
              <a:t>Gender Wise percentage of the attrited and the existing customer</a:t>
            </a:r>
            <a:endParaRPr lang="en-GB" sz="2000" dirty="0"/>
          </a:p>
        </p:txBody>
      </p:sp>
      <p:sp>
        <p:nvSpPr>
          <p:cNvPr id="6" name="Text Placeholder 2"/>
          <p:cNvSpPr txBox="1">
            <a:spLocks/>
          </p:cNvSpPr>
          <p:nvPr/>
        </p:nvSpPr>
        <p:spPr>
          <a:xfrm>
            <a:off x="1398026" y="2491531"/>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7" name="Text Placeholder 3"/>
          <p:cNvSpPr txBox="1">
            <a:spLocks/>
          </p:cNvSpPr>
          <p:nvPr/>
        </p:nvSpPr>
        <p:spPr>
          <a:xfrm>
            <a:off x="1388367" y="3018730"/>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spcBef>
                <a:spcPts val="0"/>
              </a:spcBef>
              <a:spcAft>
                <a:spcPts val="1200"/>
              </a:spcAft>
            </a:pPr>
            <a:r>
              <a:rPr lang="en-US" sz="2000" dirty="0" smtClean="0">
                <a:solidFill>
                  <a:srgbClr val="666666"/>
                </a:solidFill>
              </a:rPr>
              <a:t>The percentage of attrition is higher in women than men</a:t>
            </a:r>
            <a:endParaRPr lang="en-US" sz="2000" dirty="0"/>
          </a:p>
        </p:txBody>
      </p:sp>
      <p:sp>
        <p:nvSpPr>
          <p:cNvPr id="3" name="TextBox 2"/>
          <p:cNvSpPr txBox="1"/>
          <p:nvPr/>
        </p:nvSpPr>
        <p:spPr>
          <a:xfrm>
            <a:off x="7747000" y="1693335"/>
            <a:ext cx="45719" cy="369332"/>
          </a:xfrm>
          <a:prstGeom prst="rect">
            <a:avLst/>
          </a:prstGeom>
          <a:noFill/>
        </p:spPr>
        <p:txBody>
          <a:bodyPr wrap="square" rtlCol="0">
            <a:spAutoFit/>
          </a:bodyPr>
          <a:lstStyle/>
          <a:p>
            <a:r>
              <a:rPr lang="en-US" dirty="0" smtClean="0"/>
              <a:t>F</a:t>
            </a:r>
            <a:endParaRPr lang="en-GB" dirty="0"/>
          </a:p>
        </p:txBody>
      </p:sp>
      <p:sp>
        <p:nvSpPr>
          <p:cNvPr id="8" name="TextBox 7"/>
          <p:cNvSpPr txBox="1"/>
          <p:nvPr/>
        </p:nvSpPr>
        <p:spPr>
          <a:xfrm>
            <a:off x="7769859" y="4726093"/>
            <a:ext cx="45719" cy="369332"/>
          </a:xfrm>
          <a:prstGeom prst="rect">
            <a:avLst/>
          </a:prstGeom>
          <a:noFill/>
        </p:spPr>
        <p:txBody>
          <a:bodyPr wrap="square" rtlCol="0">
            <a:spAutoFit/>
          </a:bodyPr>
          <a:lstStyle/>
          <a:p>
            <a:r>
              <a:rPr lang="en-US" dirty="0" smtClean="0"/>
              <a:t>M</a:t>
            </a:r>
            <a:endParaRPr lang="en-GB" dirty="0"/>
          </a:p>
        </p:txBody>
      </p:sp>
    </p:spTree>
    <p:extLst>
      <p:ext uri="{BB962C8B-B14F-4D97-AF65-F5344CB8AC3E}">
        <p14:creationId xmlns:p14="http://schemas.microsoft.com/office/powerpoint/2010/main" val="1097544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3</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4468" t="16884" r="38697" b="23168"/>
          <a:stretch/>
        </p:blipFill>
        <p:spPr>
          <a:xfrm>
            <a:off x="7509933" y="1778000"/>
            <a:ext cx="3875187" cy="3547534"/>
          </a:xfrm>
        </p:spPr>
      </p:pic>
      <p:sp>
        <p:nvSpPr>
          <p:cNvPr id="5" name="Text Placeholder 3"/>
          <p:cNvSpPr txBox="1">
            <a:spLocks/>
          </p:cNvSpPr>
          <p:nvPr/>
        </p:nvSpPr>
        <p:spPr>
          <a:xfrm>
            <a:off x="1430699" y="1459635"/>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 sz="2000" dirty="0">
                <a:solidFill>
                  <a:srgbClr val="333333"/>
                </a:solidFill>
              </a:rPr>
              <a:t>Region wise percentage of the attrited and the existing customer</a:t>
            </a:r>
            <a:endParaRPr lang="en-GB" sz="2000" dirty="0"/>
          </a:p>
        </p:txBody>
      </p:sp>
      <p:sp>
        <p:nvSpPr>
          <p:cNvPr id="6" name="Text Placeholder 2"/>
          <p:cNvSpPr txBox="1">
            <a:spLocks/>
          </p:cNvSpPr>
          <p:nvPr/>
        </p:nvSpPr>
        <p:spPr>
          <a:xfrm>
            <a:off x="1398026" y="2261707"/>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7" name="Text Placeholder 3"/>
          <p:cNvSpPr txBox="1">
            <a:spLocks/>
          </p:cNvSpPr>
          <p:nvPr/>
        </p:nvSpPr>
        <p:spPr>
          <a:xfrm>
            <a:off x="1388367" y="2788906"/>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spcBef>
                <a:spcPts val="0"/>
              </a:spcBef>
              <a:spcAft>
                <a:spcPts val="1200"/>
              </a:spcAft>
            </a:pPr>
            <a:r>
              <a:rPr lang="en-US" sz="2000" dirty="0" smtClean="0">
                <a:solidFill>
                  <a:srgbClr val="666666"/>
                </a:solidFill>
              </a:rPr>
              <a:t>England </a:t>
            </a:r>
            <a:r>
              <a:rPr lang="en-US" sz="2000" dirty="0" smtClean="0">
                <a:solidFill>
                  <a:srgbClr val="666666"/>
                </a:solidFill>
              </a:rPr>
              <a:t>has the most existing and </a:t>
            </a:r>
            <a:r>
              <a:rPr lang="en-US" sz="2000" dirty="0" err="1" smtClean="0">
                <a:solidFill>
                  <a:srgbClr val="666666"/>
                </a:solidFill>
              </a:rPr>
              <a:t>attrited</a:t>
            </a:r>
            <a:r>
              <a:rPr lang="en-US" sz="2000" dirty="0" smtClean="0">
                <a:solidFill>
                  <a:srgbClr val="666666"/>
                </a:solidFill>
              </a:rPr>
              <a:t> </a:t>
            </a:r>
            <a:r>
              <a:rPr lang="en-US" sz="2000" dirty="0" smtClean="0">
                <a:solidFill>
                  <a:srgbClr val="666666"/>
                </a:solidFill>
              </a:rPr>
              <a:t>customers whereas Northern Ireland has the least</a:t>
            </a:r>
            <a:endParaRPr lang="en-US" sz="2000" dirty="0"/>
          </a:p>
        </p:txBody>
      </p:sp>
    </p:spTree>
    <p:extLst>
      <p:ext uri="{BB962C8B-B14F-4D97-AF65-F5344CB8AC3E}">
        <p14:creationId xmlns:p14="http://schemas.microsoft.com/office/powerpoint/2010/main" val="3341124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4</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4601" t="16785" r="11170" b="22695"/>
          <a:stretch/>
        </p:blipFill>
        <p:spPr>
          <a:xfrm>
            <a:off x="1371600" y="2472267"/>
            <a:ext cx="6533453" cy="3462867"/>
          </a:xfrm>
        </p:spPr>
      </p:pic>
      <p:sp>
        <p:nvSpPr>
          <p:cNvPr id="5" name="Text Placeholder 3"/>
          <p:cNvSpPr txBox="1">
            <a:spLocks/>
          </p:cNvSpPr>
          <p:nvPr/>
        </p:nvSpPr>
        <p:spPr>
          <a:xfrm>
            <a:off x="1430699" y="1459635"/>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r>
              <a:rPr lang="en" sz="2000" dirty="0">
                <a:solidFill>
                  <a:srgbClr val="333333"/>
                </a:solidFill>
              </a:rPr>
              <a:t>Card Category wise percentage of the attrited and the existing customer</a:t>
            </a:r>
            <a:endParaRPr lang="en-GB" sz="2000" dirty="0"/>
          </a:p>
        </p:txBody>
      </p:sp>
      <p:sp>
        <p:nvSpPr>
          <p:cNvPr id="6" name="Text Placeholder 2"/>
          <p:cNvSpPr txBox="1">
            <a:spLocks/>
          </p:cNvSpPr>
          <p:nvPr/>
        </p:nvSpPr>
        <p:spPr>
          <a:xfrm>
            <a:off x="8196777" y="2244773"/>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7" name="Text Placeholder 3"/>
          <p:cNvSpPr txBox="1">
            <a:spLocks/>
          </p:cNvSpPr>
          <p:nvPr/>
        </p:nvSpPr>
        <p:spPr>
          <a:xfrm>
            <a:off x="8187118" y="2771972"/>
            <a:ext cx="4004882"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spcBef>
                <a:spcPts val="0"/>
              </a:spcBef>
              <a:spcAft>
                <a:spcPts val="1200"/>
              </a:spcAft>
            </a:pPr>
            <a:r>
              <a:rPr lang="en-US" sz="2000" dirty="0" smtClean="0">
                <a:solidFill>
                  <a:srgbClr val="666666"/>
                </a:solidFill>
              </a:rPr>
              <a:t>Most of the customers a</a:t>
            </a:r>
            <a:r>
              <a:rPr lang="en-US" sz="2000" dirty="0" smtClean="0">
                <a:solidFill>
                  <a:srgbClr val="666666"/>
                </a:solidFill>
              </a:rPr>
              <a:t>re </a:t>
            </a:r>
            <a:r>
              <a:rPr lang="en-US" sz="2000" dirty="0" smtClean="0">
                <a:solidFill>
                  <a:srgbClr val="666666"/>
                </a:solidFill>
              </a:rPr>
              <a:t>Blue card holders and hence they </a:t>
            </a:r>
            <a:r>
              <a:rPr lang="en-US" sz="2000" dirty="0" smtClean="0">
                <a:solidFill>
                  <a:srgbClr val="666666"/>
                </a:solidFill>
              </a:rPr>
              <a:t>are </a:t>
            </a:r>
            <a:r>
              <a:rPr lang="en-US" sz="2000" dirty="0" smtClean="0">
                <a:solidFill>
                  <a:srgbClr val="666666"/>
                </a:solidFill>
              </a:rPr>
              <a:t>the </a:t>
            </a:r>
            <a:r>
              <a:rPr lang="en-US" sz="2000" dirty="0" smtClean="0">
                <a:solidFill>
                  <a:srgbClr val="666666"/>
                </a:solidFill>
              </a:rPr>
              <a:t>most Existing and </a:t>
            </a:r>
            <a:r>
              <a:rPr lang="en-US" sz="2000" dirty="0" err="1" smtClean="0">
                <a:solidFill>
                  <a:srgbClr val="666666"/>
                </a:solidFill>
              </a:rPr>
              <a:t>Attrited</a:t>
            </a:r>
            <a:r>
              <a:rPr lang="en-US" sz="2000" dirty="0" smtClean="0">
                <a:solidFill>
                  <a:srgbClr val="666666"/>
                </a:solidFill>
              </a:rPr>
              <a:t> </a:t>
            </a:r>
            <a:r>
              <a:rPr lang="en-US" sz="2000" dirty="0" smtClean="0">
                <a:solidFill>
                  <a:srgbClr val="666666"/>
                </a:solidFill>
              </a:rPr>
              <a:t>customers</a:t>
            </a:r>
            <a:endParaRPr lang="en-US" sz="2000" dirty="0"/>
          </a:p>
        </p:txBody>
      </p:sp>
    </p:spTree>
    <p:extLst>
      <p:ext uri="{BB962C8B-B14F-4D97-AF65-F5344CB8AC3E}">
        <p14:creationId xmlns:p14="http://schemas.microsoft.com/office/powerpoint/2010/main" val="1365659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5</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4202" t="17021" r="11037" b="21277"/>
          <a:stretch/>
        </p:blipFill>
        <p:spPr>
          <a:xfrm>
            <a:off x="1278467" y="2582472"/>
            <a:ext cx="7016858" cy="3760576"/>
          </a:xfrm>
        </p:spPr>
      </p:pic>
      <p:sp>
        <p:nvSpPr>
          <p:cNvPr id="5" name="Text Placeholder 3"/>
          <p:cNvSpPr txBox="1">
            <a:spLocks/>
          </p:cNvSpPr>
          <p:nvPr/>
        </p:nvSpPr>
        <p:spPr>
          <a:xfrm>
            <a:off x="1430699" y="1459635"/>
            <a:ext cx="4389120"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lgn="ctr">
              <a:spcBef>
                <a:spcPts val="0"/>
              </a:spcBef>
              <a:spcAft>
                <a:spcPts val="0"/>
              </a:spcAft>
            </a:pPr>
            <a:r>
              <a:rPr lang="en-US" sz="2000" dirty="0">
                <a:solidFill>
                  <a:srgbClr val="333333"/>
                </a:solidFill>
              </a:rPr>
              <a:t>Income Category wise percentage of the </a:t>
            </a:r>
            <a:r>
              <a:rPr lang="en-US" sz="2000" dirty="0" err="1">
                <a:solidFill>
                  <a:srgbClr val="333333"/>
                </a:solidFill>
              </a:rPr>
              <a:t>attrited</a:t>
            </a:r>
            <a:r>
              <a:rPr lang="en-US" sz="2000" dirty="0">
                <a:solidFill>
                  <a:srgbClr val="333333"/>
                </a:solidFill>
              </a:rPr>
              <a:t> and the existing </a:t>
            </a:r>
            <a:r>
              <a:rPr lang="en-US" sz="2000" dirty="0" smtClean="0">
                <a:solidFill>
                  <a:srgbClr val="333333"/>
                </a:solidFill>
              </a:rPr>
              <a:t>customers</a:t>
            </a:r>
            <a:endParaRPr lang="en-US" sz="2000" dirty="0"/>
          </a:p>
        </p:txBody>
      </p:sp>
      <p:sp>
        <p:nvSpPr>
          <p:cNvPr id="8" name="Text Placeholder 2"/>
          <p:cNvSpPr txBox="1">
            <a:spLocks/>
          </p:cNvSpPr>
          <p:nvPr/>
        </p:nvSpPr>
        <p:spPr>
          <a:xfrm>
            <a:off x="6071641" y="551437"/>
            <a:ext cx="5157787" cy="5615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buClr>
                <a:schemeClr val="accent1"/>
              </a:buClr>
              <a:buSzPct val="100000"/>
            </a:pPr>
            <a:r>
              <a:rPr lang="en-US" sz="2300" b="0" dirty="0" smtClean="0">
                <a:solidFill>
                  <a:srgbClr val="003366"/>
                </a:solidFill>
              </a:rPr>
              <a:t>INTERPRETATION</a:t>
            </a:r>
            <a:endParaRPr lang="en-GB" sz="2300" b="0" dirty="0">
              <a:solidFill>
                <a:srgbClr val="003366"/>
              </a:solidFill>
            </a:endParaRPr>
          </a:p>
        </p:txBody>
      </p:sp>
      <p:sp>
        <p:nvSpPr>
          <p:cNvPr id="9" name="Text Placeholder 3"/>
          <p:cNvSpPr txBox="1">
            <a:spLocks/>
          </p:cNvSpPr>
          <p:nvPr/>
        </p:nvSpPr>
        <p:spPr>
          <a:xfrm>
            <a:off x="6061982" y="1136386"/>
            <a:ext cx="5401706" cy="1169088"/>
          </a:xfrm>
          <a:prstGeom prst="rect">
            <a:avLst/>
          </a:prstGeom>
        </p:spPr>
        <p:txBody>
          <a:bodyPr vert="horz" lIns="91440" tIns="45720" rIns="91440" bIns="45720" rtlCol="0">
            <a:noAutofit/>
          </a:bodyPr>
          <a:lstStyle>
            <a:lvl1pPr marL="0" indent="0" algn="l" defTabSz="914400" rtl="0" eaLnBrk="1" latinLnBrk="0" hangingPunct="1">
              <a:lnSpc>
                <a:spcPct val="108000"/>
              </a:lnSpc>
              <a:spcBef>
                <a:spcPts val="6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900" kern="1200">
                <a:solidFill>
                  <a:schemeClr val="tx1"/>
                </a:solidFill>
                <a:latin typeface="+mn-lt"/>
                <a:ea typeface="+mn-ea"/>
                <a:cs typeface="+mn-cs"/>
              </a:defRPr>
            </a:lvl9pPr>
          </a:lstStyle>
          <a:p>
            <a:pPr lvl="0">
              <a:spcBef>
                <a:spcPts val="0"/>
              </a:spcBef>
              <a:spcAft>
                <a:spcPts val="1200"/>
              </a:spcAft>
            </a:pPr>
            <a:r>
              <a:rPr lang="en-US" sz="2000" dirty="0" smtClean="0">
                <a:solidFill>
                  <a:srgbClr val="666666"/>
                </a:solidFill>
              </a:rPr>
              <a:t>Most of the </a:t>
            </a:r>
            <a:r>
              <a:rPr lang="en-US" sz="2000" dirty="0" err="1" smtClean="0">
                <a:solidFill>
                  <a:srgbClr val="666666"/>
                </a:solidFill>
              </a:rPr>
              <a:t>attrited</a:t>
            </a:r>
            <a:r>
              <a:rPr lang="en-US" sz="2000" dirty="0" smtClean="0">
                <a:solidFill>
                  <a:srgbClr val="666666"/>
                </a:solidFill>
              </a:rPr>
              <a:t> customers are those who are earning less than $</a:t>
            </a:r>
            <a:r>
              <a:rPr lang="en-US" sz="2000" dirty="0" smtClean="0">
                <a:solidFill>
                  <a:srgbClr val="666666"/>
                </a:solidFill>
              </a:rPr>
              <a:t>40K and least attrition is seen in customers earning more than $120K</a:t>
            </a:r>
            <a:endParaRPr lang="en-US" sz="2000" dirty="0"/>
          </a:p>
        </p:txBody>
      </p:sp>
    </p:spTree>
    <p:extLst>
      <p:ext uri="{BB962C8B-B14F-4D97-AF65-F5344CB8AC3E}">
        <p14:creationId xmlns:p14="http://schemas.microsoft.com/office/powerpoint/2010/main" val="4110633093"/>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629</Words>
  <Application>Microsoft Office PowerPoint</Application>
  <PresentationFormat>Widescreen</PresentationFormat>
  <Paragraphs>66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Franklin Gothic Book</vt:lpstr>
      <vt:lpstr>Tw Cen MT</vt:lpstr>
      <vt:lpstr>Crop</vt:lpstr>
      <vt:lpstr>CAPSTONE PROJECT MySQL</vt:lpstr>
      <vt:lpstr>PROJECT INTRODUCTION</vt:lpstr>
      <vt:lpstr>DESCRIPTION OF DATASET</vt:lpstr>
      <vt:lpstr>DATA DICTIONARY</vt:lpstr>
      <vt:lpstr>TASK 1</vt:lpstr>
      <vt:lpstr>TASK 2</vt:lpstr>
      <vt:lpstr>TASK 3</vt:lpstr>
      <vt:lpstr>TASK 4</vt:lpstr>
      <vt:lpstr>TASK 5</vt:lpstr>
      <vt:lpstr>TASK 6</vt:lpstr>
      <vt:lpstr>DASHBOARD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2023-10-16T13:21:37Z</dcterms:created>
  <dcterms:modified xsi:type="dcterms:W3CDTF">2023-10-17T21:37:11Z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